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41"/>
  </p:notesMasterIdLst>
  <p:handoutMasterIdLst>
    <p:handoutMasterId r:id="rId42"/>
  </p:handoutMasterIdLst>
  <p:sldIdLst>
    <p:sldId id="521" r:id="rId6"/>
    <p:sldId id="547" r:id="rId7"/>
    <p:sldId id="550" r:id="rId8"/>
    <p:sldId id="551" r:id="rId9"/>
    <p:sldId id="549" r:id="rId10"/>
    <p:sldId id="555" r:id="rId11"/>
    <p:sldId id="537" r:id="rId12"/>
    <p:sldId id="538" r:id="rId13"/>
    <p:sldId id="539" r:id="rId14"/>
    <p:sldId id="540" r:id="rId15"/>
    <p:sldId id="541" r:id="rId16"/>
    <p:sldId id="542" r:id="rId17"/>
    <p:sldId id="543" r:id="rId18"/>
    <p:sldId id="544" r:id="rId19"/>
    <p:sldId id="565" r:id="rId20"/>
    <p:sldId id="566" r:id="rId21"/>
    <p:sldId id="567" r:id="rId22"/>
    <p:sldId id="568" r:id="rId23"/>
    <p:sldId id="569" r:id="rId24"/>
    <p:sldId id="570" r:id="rId25"/>
    <p:sldId id="571" r:id="rId26"/>
    <p:sldId id="572" r:id="rId27"/>
    <p:sldId id="573" r:id="rId28"/>
    <p:sldId id="574" r:id="rId29"/>
    <p:sldId id="545" r:id="rId30"/>
    <p:sldId id="556" r:id="rId31"/>
    <p:sldId id="557" r:id="rId32"/>
    <p:sldId id="558" r:id="rId33"/>
    <p:sldId id="559" r:id="rId34"/>
    <p:sldId id="560" r:id="rId35"/>
    <p:sldId id="561" r:id="rId36"/>
    <p:sldId id="562" r:id="rId37"/>
    <p:sldId id="563" r:id="rId38"/>
    <p:sldId id="564" r:id="rId39"/>
    <p:sldId id="53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49"/>
          </p14:sldIdLst>
        </p14:section>
        <p14:section name="Czym jest devops" id="{9701738E-3B25-F540-96E9-08D9F350A007}">
          <p14:sldIdLst>
            <p14:sldId id="555"/>
            <p14:sldId id="537"/>
            <p14:sldId id="538"/>
            <p14:sldId id="539"/>
          </p14:sldIdLst>
        </p14:section>
        <p14:section name="Infra jako kod" id="{004FE4F7-9D4A-6B4A-A615-F42A9245CC62}">
          <p14:sldIdLst>
            <p14:sldId id="540"/>
            <p14:sldId id="541"/>
            <p14:sldId id="542"/>
            <p14:sldId id="543"/>
          </p14:sldIdLst>
        </p14:section>
        <p14:section name="Vagrant" id="{BF4261A2-D5B1-9640-A5A2-7C034F4926AA}">
          <p14:sldIdLst>
            <p14:sldId id="54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Docker" id="{3A709930-0A98-1A48-9725-D54DB4FE6F16}">
          <p14:sldIdLst>
            <p14:sldId id="54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</p14:sldIdLst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4" autoAdjust="0"/>
    <p:restoredTop sz="75048" autoAdjust="0"/>
  </p:normalViewPr>
  <p:slideViewPr>
    <p:cSldViewPr snapToGrid="0">
      <p:cViewPr varScale="1">
        <p:scale>
          <a:sx n="139" d="100"/>
          <a:sy n="139" d="100"/>
        </p:scale>
        <p:origin x="-1520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13.03.17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13.03.17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Program_komputerowy" TargetMode="External"/><Relationship Id="rId4" Type="http://schemas.openxmlformats.org/officeDocument/2006/relationships/hyperlink" Target="https://pl.wikipedia.org/wiki/Docker_(oprogramowanie)%23cite_note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to jest </a:t>
            </a:r>
            <a:r>
              <a:rPr lang="en-US" baseline="0" dirty="0" err="1" smtClean="0"/>
              <a:t>zbudowane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3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 </a:t>
            </a:r>
            <a:r>
              <a:rPr lang="en-US" dirty="0" err="1" smtClean="0"/>
              <a:t>czacie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wysłać</a:t>
            </a:r>
            <a:r>
              <a:rPr lang="en-US" baseline="0" dirty="0" smtClean="0"/>
              <a:t> link: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SAPHybrisGliwice</a:t>
            </a:r>
            <a:r>
              <a:rPr lang="en-US" dirty="0" smtClean="0"/>
              <a:t>/devops-community_chapter1/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nvinaders</a:t>
            </a:r>
            <a:r>
              <a:rPr lang="en-US" dirty="0" smtClean="0"/>
              <a:t>/</a:t>
            </a:r>
            <a:r>
              <a:rPr lang="en-US" dirty="0" err="1" smtClean="0"/>
              <a:t>Dockerfile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linie</a:t>
            </a:r>
            <a:r>
              <a:rPr lang="en-US" baseline="0" dirty="0" smtClean="0"/>
              <a:t> w apt-get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cmd.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czy</a:t>
            </a:r>
            <a:r>
              <a:rPr lang="en-US" baseline="0" dirty="0" smtClean="0"/>
              <a:t> build </a:t>
            </a:r>
            <a:r>
              <a:rPr lang="en-US" baseline="0" dirty="0" err="1" smtClean="0"/>
              <a:t>dockera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err="1" smtClean="0"/>
              <a:t>Zobaczymy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szło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szybko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Mogliby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zrobić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jeszcze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login /pull/push </a:t>
            </a:r>
            <a:r>
              <a:rPr lang="en-US" baseline="0" dirty="0" err="1" smtClean="0"/>
              <a:t>jeśli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naprawdę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różnice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między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obrazem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źródłowym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którego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wcześniej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korzystaliśmy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nginx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3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darmowa</a:t>
            </a:r>
            <a:r>
              <a:rPr lang="en-US"/>
              <a:t> </a:t>
            </a:r>
            <a:r>
              <a:rPr lang="en-US" err="1"/>
              <a:t>konferencja</a:t>
            </a:r>
          </a:p>
          <a:p>
            <a:r>
              <a:rPr lang="en-US"/>
              <a:t>- </a:t>
            </a:r>
            <a:r>
              <a:rPr lang="en-US" err="1"/>
              <a:t>znane</a:t>
            </a:r>
            <a:r>
              <a:rPr lang="en-US"/>
              <a:t> </a:t>
            </a:r>
            <a:r>
              <a:rPr lang="en-US" err="1"/>
              <a:t>osoby</a:t>
            </a:r>
            <a:r>
              <a:rPr lang="en-US"/>
              <a:t> w </a:t>
            </a:r>
            <a:r>
              <a:rPr lang="en-US" err="1"/>
              <a:t>swiecie</a:t>
            </a:r>
            <a:r>
              <a:rPr lang="en-US"/>
              <a:t> IT</a:t>
            </a:r>
          </a:p>
          <a:p>
            <a:r>
              <a:rPr lang="en-US"/>
              <a:t>- </a:t>
            </a:r>
            <a:r>
              <a:rPr lang="en-US" err="1"/>
              <a:t>po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 /</a:t>
            </a:r>
            <a:r>
              <a:rPr lang="en-US" err="1"/>
              <a:t>studiach,start</a:t>
            </a:r>
            <a:r>
              <a:rPr lang="en-US"/>
              <a:t> 17:30</a:t>
            </a:r>
          </a:p>
          <a:p>
            <a:r>
              <a:rPr lang="en-US"/>
              <a:t> -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tyko</a:t>
            </a:r>
            <a:r>
              <a:rPr lang="en-US"/>
              <a:t> </a:t>
            </a:r>
            <a:r>
              <a:rPr lang="en-US" err="1"/>
              <a:t>prezentacje</a:t>
            </a:r>
            <a:r>
              <a:rPr lang="en-US"/>
              <a:t> </a:t>
            </a:r>
            <a:r>
              <a:rPr lang="en-US" err="1"/>
              <a:t>techniczne</a:t>
            </a:r>
            <a:r>
              <a:rPr lang="en-US"/>
              <a:t> (</a:t>
            </a:r>
            <a:r>
              <a:rPr lang="en-US" err="1"/>
              <a:t>np.Scrum</a:t>
            </a:r>
            <a:r>
              <a:rPr lang="en-US"/>
              <a:t>)</a:t>
            </a:r>
          </a:p>
          <a:p>
            <a:r>
              <a:rPr lang="en-US"/>
              <a:t>- 1 </a:t>
            </a:r>
            <a:r>
              <a:rPr lang="en-US" err="1"/>
              <a:t>konferencja</a:t>
            </a:r>
            <a:r>
              <a:rPr lang="en-US"/>
              <a:t> 1 </a:t>
            </a:r>
            <a:r>
              <a:rPr lang="en-US" err="1"/>
              <a:t>kwietniu,nastepna</a:t>
            </a:r>
            <a:r>
              <a:rPr lang="en-US"/>
              <a:t> w </a:t>
            </a:r>
            <a:r>
              <a:rPr lang="en-US" err="1"/>
              <a:t>czerwcu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obserwujcie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FB I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strone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osób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używało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czytało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słyszało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jest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określany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narzędzie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które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pozwala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umieścić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gram komputerowy"/>
              </a:rPr>
              <a:t>program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zależności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lekkim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przenośnym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wirtualnym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kontenerze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który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można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uruchomić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każdym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serwerze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przekierowanie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vagrancie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potrzebne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tylko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laboratorium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Normalnie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moblibyście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natywnego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platformy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dockera</a:t>
            </a:r>
            <a:endParaRPr lang="en-US" baseline="0" dirty="0" smtClean="0"/>
          </a:p>
          <a:p>
            <a:r>
              <a:rPr lang="en-US" baseline="0" dirty="0" err="1" smtClean="0"/>
              <a:t>Dlaczego</a:t>
            </a:r>
            <a:r>
              <a:rPr lang="en-US" baseline="0" dirty="0" smtClean="0"/>
              <a:t> vagrant? Bo </a:t>
            </a:r>
            <a:r>
              <a:rPr lang="en-US" baseline="0" dirty="0" err="1" smtClean="0"/>
              <a:t>chcielismy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pokazac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6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Współdzielenie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przestrzeni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nachodzenie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siebie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Jaki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najlepszy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sposób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zrozumienie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Trzeba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pobawić</a:t>
            </a:r>
            <a:r>
              <a:rPr lang="is-IS" baseline="0" dirty="0" smtClean="0"/>
              <a:t>….</a:t>
            </a:r>
          </a:p>
          <a:p>
            <a:r>
              <a:rPr lang="en-US" dirty="0" err="1" smtClean="0"/>
              <a:t>Wyjaśnij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przykładzie</a:t>
            </a:r>
            <a:r>
              <a:rPr lang="en-US" baseline="0" dirty="0" smtClean="0"/>
              <a:t>?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właściwie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stało</a:t>
            </a:r>
            <a:r>
              <a:rPr lang="en-US" baseline="0" dirty="0" smtClean="0"/>
              <a:t>?</a:t>
            </a:r>
          </a:p>
          <a:p>
            <a:r>
              <a:rPr lang="en-US" baseline="0" dirty="0" err="1" smtClean="0"/>
              <a:t>Czym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hub?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6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Name/Department (delete if not needed)</a:t>
            </a:r>
            <a:br>
              <a:rPr lang="en-US" dirty="0"/>
            </a:br>
            <a:r>
              <a:rPr lang="en-US" dirty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2016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7253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90084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microsoft.com/office/2007/relationships/hdphoto" Target="../media/hdphoto1.wdp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microsoft.com/office/2007/relationships/hdphoto" Target="../media/hdphoto1.wdp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2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  <p:sldLayoutId id="214748389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5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  <p:sldLayoutId id="2147483896" r:id="rId12"/>
    <p:sldLayoutId id="214748389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8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ve.works/virtual-machines-vs-containers/" TargetMode="External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etIntent/docker-to-the-rescue-writing-lightweight-integration-tests-f4665c8847aa%23.nzpr0mgdf" TargetMode="External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(From hitting each other with a keyboard)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84" y="715114"/>
            <a:ext cx="2539947" cy="2539947"/>
          </a:xfrm>
        </p:spPr>
      </p:pic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61464"/>
              <a:gd name="adj2" fmla="val 15811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944988" y="3745918"/>
            <a:ext cx="2722785" cy="2265824"/>
            <a:chOff x="8944988" y="3745918"/>
            <a:chExt cx="2722785" cy="2265824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944988" y="3745918"/>
              <a:ext cx="2722785" cy="2265824"/>
            </a:xfrm>
            <a:prstGeom prst="wedgeRoundRectCallout">
              <a:avLst>
                <a:gd name="adj1" fmla="val 11070"/>
                <a:gd name="adj2" fmla="val -89784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5" name="Picture 14" descr="StarTrek-mindblown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056" y="3910374"/>
              <a:ext cx="2445485" cy="19270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Virtualization</a:t>
            </a:r>
            <a:r>
              <a:rPr lang="pl-PL" dirty="0"/>
              <a:t> </a:t>
            </a:r>
            <a:r>
              <a:rPr lang="pl-PL" dirty="0" err="1"/>
              <a:t>menagerie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Oracle </a:t>
            </a:r>
            <a:r>
              <a:rPr lang="pl-PL" dirty="0" err="1"/>
              <a:t>VirtualBox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/>
              <a:t>VMWare</a:t>
            </a:r>
            <a:r>
              <a:rPr lang="pl-PL" dirty="0"/>
              <a:t> Fusion/Workstation/ESX/</a:t>
            </a:r>
            <a:r>
              <a:rPr lang="pl-PL" dirty="0" err="1"/>
              <a:t>vCenter</a:t>
            </a:r>
            <a:r>
              <a:rPr lang="pl-PL" dirty="0"/>
              <a:t>/</a:t>
            </a:r>
            <a:r>
              <a:rPr lang="pl-PL" dirty="0" err="1"/>
              <a:t>vRealize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Hyper-V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KVM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AWS / </a:t>
            </a:r>
            <a:r>
              <a:rPr lang="pl-PL" dirty="0" err="1"/>
              <a:t>Azure</a:t>
            </a:r>
            <a:r>
              <a:rPr lang="pl-PL" dirty="0"/>
              <a:t> / etc.</a:t>
            </a:r>
          </a:p>
        </p:txBody>
      </p:sp>
    </p:spTree>
    <p:extLst>
      <p:ext uri="{BB962C8B-B14F-4D97-AF65-F5344CB8AC3E}">
        <p14:creationId xmlns:p14="http://schemas.microsoft.com/office/powerpoint/2010/main" val="41540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898614" y="1785199"/>
            <a:ext cx="10309882" cy="377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Three Rings for the Elven-kings under the sky,</a:t>
            </a:r>
            <a:endParaRPr lang="pl-PL" sz="2800" i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Seven for the Dwarf-lords in their halls of stone,</a:t>
            </a:r>
          </a:p>
          <a:p>
            <a:pPr algn="ctr"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Nine for Mortal Men doomed to die,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One for the Dark Lord on his dark throne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In the Land of Mordor where the Shadows lie.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b="1" i="1" dirty="0">
                <a:solidFill>
                  <a:srgbClr val="FF0000"/>
                </a:solidFill>
              </a:rPr>
              <a:t>One Ring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>
                <a:solidFill>
                  <a:schemeClr val="accent1"/>
                </a:solidFill>
              </a:rPr>
              <a:t>to rule them all, </a:t>
            </a:r>
            <a:r>
              <a:rPr lang="en-US" sz="2800" b="1" i="1" dirty="0">
                <a:solidFill>
                  <a:srgbClr val="FF0000"/>
                </a:solidFill>
              </a:rPr>
              <a:t>One Ring</a:t>
            </a:r>
            <a:r>
              <a:rPr lang="en-US" sz="2800" i="1" dirty="0">
                <a:solidFill>
                  <a:schemeClr val="accent1"/>
                </a:solidFill>
              </a:rPr>
              <a:t> to find them,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b="1" i="1" dirty="0">
                <a:solidFill>
                  <a:srgbClr val="FF0000"/>
                </a:solidFill>
              </a:rPr>
              <a:t>One Ring</a:t>
            </a:r>
            <a:r>
              <a:rPr lang="en-US" sz="2800" i="1" dirty="0">
                <a:solidFill>
                  <a:schemeClr val="accent1"/>
                </a:solidFill>
              </a:rPr>
              <a:t> to bring them all and in the darkness bind them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In the Land of Mordor where the Shadows lie.</a:t>
            </a:r>
            <a:endParaRPr lang="en-US" sz="2800" i="1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31" y="249101"/>
            <a:ext cx="4610065" cy="12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Vagrant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/>
              <a:t>One interface to virtualization providers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 err="1"/>
              <a:t>Vagrantfile</a:t>
            </a:r>
            <a:r>
              <a:rPr lang="en-US" dirty="0"/>
              <a:t> is Ruby</a:t>
            </a:r>
            <a:endParaRPr lang="pl-PL" dirty="0"/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pl-PL" dirty="0">
                <a:solidFill>
                  <a:srgbClr val="F0AB00"/>
                </a:solidFill>
              </a:rPr>
              <a:t>Automation^2</a:t>
            </a:r>
            <a:endParaRPr lang="en-US" dirty="0">
              <a:solidFill>
                <a:srgbClr val="F0AB00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/>
              <a:t>Easy mixes with </a:t>
            </a:r>
            <a:r>
              <a:rPr lang="en-US" dirty="0" err="1"/>
              <a:t>Ansible</a:t>
            </a:r>
            <a:r>
              <a:rPr lang="en-US" dirty="0"/>
              <a:t> / Chef / Puppet / etc.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/>
              <a:t>Perfect for development and testing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36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Vagrant</a:t>
            </a:r>
            <a:r>
              <a:rPr lang="pl-PL" dirty="0"/>
              <a:t> for </a:t>
            </a:r>
            <a:r>
              <a:rPr lang="pl-PL" dirty="0" err="1" smtClean="0"/>
              <a:t>D</a:t>
            </a:r>
            <a:r>
              <a:rPr lang="pl-PL" dirty="0" err="1" smtClean="0"/>
              <a:t>evOps</a:t>
            </a:r>
            <a:endParaRPr lang="de-DE" dirty="0"/>
          </a:p>
        </p:txBody>
      </p:sp>
      <p:cxnSp>
        <p:nvCxnSpPr>
          <p:cNvPr id="18" name="Gerade Verbindung 17"/>
          <p:cNvCxnSpPr/>
          <p:nvPr/>
        </p:nvCxnSpPr>
        <p:spPr>
          <a:xfrm>
            <a:off x="255873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 txBox="1">
            <a:spLocks/>
          </p:cNvSpPr>
          <p:nvPr/>
        </p:nvSpPr>
        <p:spPr bwMode="gray">
          <a:xfrm>
            <a:off x="3160225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 err="1">
                <a:solidFill>
                  <a:srgbClr val="FFFFFF"/>
                </a:solidFill>
              </a:rPr>
              <a:t>Deploy</a:t>
            </a:r>
            <a:endParaRPr lang="pl-PL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(</a:t>
            </a:r>
            <a:r>
              <a:rPr lang="pl-PL" sz="2400" dirty="0" err="1">
                <a:solidFill>
                  <a:srgbClr val="FFFFFF"/>
                </a:solidFill>
              </a:rPr>
              <a:t>code</a:t>
            </a:r>
            <a:r>
              <a:rPr lang="pl-PL" sz="2400" dirty="0">
                <a:solidFill>
                  <a:srgbClr val="FFFFFF"/>
                </a:solidFill>
              </a:rPr>
              <a:t>)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3157004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 txBox="1">
            <a:spLocks/>
          </p:cNvSpPr>
          <p:nvPr/>
        </p:nvSpPr>
        <p:spPr bwMode="gray">
          <a:xfrm>
            <a:off x="6069147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Test</a:t>
            </a: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(</a:t>
            </a:r>
            <a:r>
              <a:rPr lang="pl-PL" sz="2400" dirty="0" err="1">
                <a:solidFill>
                  <a:srgbClr val="FFFFFF"/>
                </a:solidFill>
              </a:rPr>
              <a:t>result</a:t>
            </a:r>
            <a:r>
              <a:rPr lang="pl-PL" sz="2400" dirty="0">
                <a:solidFill>
                  <a:srgbClr val="FFFFFF"/>
                </a:solidFill>
              </a:rPr>
              <a:t>)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2" name="Gerade Verbindung 21"/>
          <p:cNvCxnSpPr/>
          <p:nvPr/>
        </p:nvCxnSpPr>
        <p:spPr>
          <a:xfrm>
            <a:off x="6065926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 txBox="1">
            <a:spLocks/>
          </p:cNvSpPr>
          <p:nvPr/>
        </p:nvSpPr>
        <p:spPr bwMode="gray">
          <a:xfrm>
            <a:off x="8970278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 err="1">
                <a:solidFill>
                  <a:srgbClr val="FFFFFF"/>
                </a:solidFill>
              </a:rPr>
              <a:t>Destroy</a:t>
            </a:r>
            <a:endParaRPr lang="pl-PL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(</a:t>
            </a:r>
            <a:r>
              <a:rPr lang="pl-PL" sz="2400" dirty="0" err="1">
                <a:solidFill>
                  <a:srgbClr val="FFFFFF"/>
                </a:solidFill>
              </a:rPr>
              <a:t>everything</a:t>
            </a:r>
            <a:r>
              <a:rPr lang="pl-PL" sz="2400" dirty="0">
                <a:solidFill>
                  <a:srgbClr val="FFFFFF"/>
                </a:solidFill>
              </a:rPr>
              <a:t>)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4" name="Gerade Verbindung 23"/>
          <p:cNvCxnSpPr/>
          <p:nvPr/>
        </p:nvCxnSpPr>
        <p:spPr>
          <a:xfrm>
            <a:off x="8967057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 txBox="1">
            <a:spLocks/>
          </p:cNvSpPr>
          <p:nvPr/>
        </p:nvSpPr>
        <p:spPr bwMode="gray">
          <a:xfrm>
            <a:off x="270455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1.</a:t>
            </a: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gray">
          <a:xfrm>
            <a:off x="3168365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2.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 bwMode="gray">
          <a:xfrm>
            <a:off x="6077288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3.</a:t>
            </a:r>
          </a:p>
        </p:txBody>
      </p:sp>
      <p:sp>
        <p:nvSpPr>
          <p:cNvPr id="28" name="Text Placeholder 2"/>
          <p:cNvSpPr txBox="1">
            <a:spLocks/>
          </p:cNvSpPr>
          <p:nvPr/>
        </p:nvSpPr>
        <p:spPr bwMode="gray">
          <a:xfrm>
            <a:off x="8986210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4.</a:t>
            </a:r>
          </a:p>
        </p:txBody>
      </p:sp>
      <p:sp>
        <p:nvSpPr>
          <p:cNvPr id="41" name="Text Placeholder 2"/>
          <p:cNvSpPr txBox="1">
            <a:spLocks/>
          </p:cNvSpPr>
          <p:nvPr/>
        </p:nvSpPr>
        <p:spPr bwMode="gray">
          <a:xfrm>
            <a:off x="270455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 err="1">
                <a:solidFill>
                  <a:schemeClr val="bg1"/>
                </a:solidFill>
              </a:rPr>
              <a:t>Provision</a:t>
            </a:r>
            <a:endParaRPr lang="pl-PL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chemeClr val="bg1"/>
                </a:solidFill>
              </a:rPr>
              <a:t>(</a:t>
            </a:r>
            <a:r>
              <a:rPr lang="pl-PL" sz="2400" dirty="0" err="1">
                <a:solidFill>
                  <a:schemeClr val="bg1"/>
                </a:solidFill>
              </a:rPr>
              <a:t>VMs</a:t>
            </a:r>
            <a:r>
              <a:rPr lang="pl-PL" sz="2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Minimal</a:t>
            </a:r>
            <a:r>
              <a:rPr lang="pl-PL" dirty="0"/>
              <a:t> </a:t>
            </a:r>
            <a:r>
              <a:rPr lang="pl-PL" dirty="0" err="1"/>
              <a:t>Vagrantfile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5586690" cy="3597260"/>
          </a:xfrm>
          <a:prstGeom prst="rect">
            <a:avLst/>
          </a:prstGeom>
        </p:spPr>
        <p:txBody>
          <a:bodyPr/>
          <a:lstStyle/>
          <a:p>
            <a:r>
              <a:rPr lang="pl-PL" b="0" dirty="0" err="1" smtClean="0"/>
              <a:t>This</a:t>
            </a:r>
            <a:r>
              <a:rPr lang="pl-PL" b="0" dirty="0" smtClean="0"/>
              <a:t> </a:t>
            </a:r>
            <a:r>
              <a:rPr lang="pl-PL" b="0" dirty="0" err="1"/>
              <a:t>provisions</a:t>
            </a:r>
            <a:r>
              <a:rPr lang="pl-PL" b="0" dirty="0"/>
              <a:t> </a:t>
            </a:r>
            <a:r>
              <a:rPr lang="pl-PL" b="0" dirty="0" err="1"/>
              <a:t>some</a:t>
            </a:r>
            <a:r>
              <a:rPr lang="pl-PL" b="0" dirty="0"/>
              <a:t> </a:t>
            </a:r>
            <a:r>
              <a:rPr lang="pl-PL" b="0" dirty="0" err="1"/>
              <a:t>basic</a:t>
            </a:r>
            <a:r>
              <a:rPr lang="pl-PL" b="0" dirty="0"/>
              <a:t> </a:t>
            </a:r>
            <a:r>
              <a:rPr lang="pl-PL" b="0" dirty="0" err="1"/>
              <a:t>vagrant</a:t>
            </a:r>
            <a:r>
              <a:rPr lang="pl-PL" b="0" dirty="0"/>
              <a:t> VM </a:t>
            </a:r>
            <a:r>
              <a:rPr lang="pl-PL" b="0" dirty="0" err="1"/>
              <a:t>using</a:t>
            </a:r>
            <a:r>
              <a:rPr lang="pl-PL" b="0" dirty="0"/>
              <a:t> ‚</a:t>
            </a:r>
            <a:r>
              <a:rPr lang="pl-PL" b="0" dirty="0" err="1"/>
              <a:t>box</a:t>
            </a:r>
            <a:r>
              <a:rPr lang="pl-PL" b="0" dirty="0"/>
              <a:t>’ </a:t>
            </a:r>
            <a:r>
              <a:rPr lang="pl-PL" b="0" dirty="0" err="1"/>
              <a:t>ubuntu</a:t>
            </a:r>
            <a:r>
              <a:rPr lang="pl-PL" b="0" dirty="0"/>
              <a:t>/xenial64.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1GB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2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2 x 10GB </a:t>
            </a:r>
            <a:r>
              <a:rPr lang="pl-PL" b="0" dirty="0" err="1"/>
              <a:t>disk</a:t>
            </a:r>
            <a:endParaRPr lang="pl-PL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NAT network + </a:t>
            </a:r>
            <a:r>
              <a:rPr lang="pl-PL" b="0" dirty="0" err="1"/>
              <a:t>ssh</a:t>
            </a:r>
            <a:r>
              <a:rPr lang="pl-PL" b="0" dirty="0"/>
              <a:t> </a:t>
            </a:r>
            <a:r>
              <a:rPr lang="pl-PL" b="0" dirty="0" err="1"/>
              <a:t>key</a:t>
            </a:r>
            <a:r>
              <a:rPr lang="pl-PL" b="0" dirty="0"/>
              <a:t> </a:t>
            </a:r>
            <a:r>
              <a:rPr lang="pl-PL" b="0" dirty="0" err="1"/>
              <a:t>installed</a:t>
            </a:r>
            <a:endParaRPr lang="pl-PL" b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094287" y="2176936"/>
            <a:ext cx="5789653" cy="3222668"/>
          </a:xfrm>
        </p:spPr>
        <p:txBody>
          <a:bodyPr/>
          <a:lstStyle/>
          <a:p>
            <a:r>
              <a:rPr lang="pl-PL" dirty="0" err="1">
                <a:latin typeface="Arial monospaced for SAP" panose="020B0609020202030204" pitchFamily="49" charset="0"/>
              </a:rPr>
              <a:t>Vagrant.configure</a:t>
            </a:r>
            <a:r>
              <a:rPr lang="pl-PL" dirty="0">
                <a:latin typeface="Arial monospaced for SAP" panose="020B0609020202030204" pitchFamily="49" charset="0"/>
              </a:rPr>
              <a:t>("2") do |</a:t>
            </a:r>
            <a:r>
              <a:rPr lang="pl-PL" dirty="0" err="1">
                <a:latin typeface="Arial monospaced for SAP" panose="020B0609020202030204" pitchFamily="49" charset="0"/>
              </a:rPr>
              <a:t>config</a:t>
            </a:r>
            <a:r>
              <a:rPr lang="pl-PL" dirty="0">
                <a:latin typeface="Arial monospaced for SAP" panose="020B0609020202030204" pitchFamily="49" charset="0"/>
              </a:rPr>
              <a:t>|</a:t>
            </a:r>
          </a:p>
          <a:p>
            <a:r>
              <a:rPr lang="pl-PL" dirty="0">
                <a:latin typeface="Arial monospaced for SAP" panose="020B0609020202030204" pitchFamily="49" charset="0"/>
              </a:rPr>
              <a:t>  </a:t>
            </a:r>
            <a:r>
              <a:rPr lang="pl-PL" dirty="0" smtClean="0">
                <a:latin typeface="Arial monospaced for SAP" panose="020B0609020202030204" pitchFamily="49" charset="0"/>
              </a:rPr>
              <a:t> </a:t>
            </a:r>
            <a:r>
              <a:rPr lang="pl-PL" dirty="0" err="1" smtClean="0">
                <a:latin typeface="Arial monospaced for SAP" panose="020B0609020202030204" pitchFamily="49" charset="0"/>
              </a:rPr>
              <a:t>config.vm.box</a:t>
            </a:r>
            <a:r>
              <a:rPr lang="pl-PL" dirty="0" smtClean="0">
                <a:latin typeface="Arial monospaced for SAP" panose="020B0609020202030204" pitchFamily="49" charset="0"/>
              </a:rPr>
              <a:t> </a:t>
            </a:r>
            <a:r>
              <a:rPr lang="pl-PL" dirty="0">
                <a:latin typeface="Arial monospaced for SAP" panose="020B0609020202030204" pitchFamily="49" charset="0"/>
              </a:rPr>
              <a:t>= "</a:t>
            </a:r>
            <a:r>
              <a:rPr lang="pl-PL" dirty="0" err="1">
                <a:latin typeface="Arial monospaced for SAP" panose="020B0609020202030204" pitchFamily="49" charset="0"/>
              </a:rPr>
              <a:t>ubuntu</a:t>
            </a:r>
            <a:r>
              <a:rPr lang="pl-PL" dirty="0">
                <a:latin typeface="Arial monospaced for SAP" panose="020B0609020202030204" pitchFamily="49" charset="0"/>
              </a:rPr>
              <a:t>/xenial64"</a:t>
            </a:r>
          </a:p>
          <a:p>
            <a:r>
              <a:rPr lang="pl-PL" dirty="0">
                <a:latin typeface="Arial monospaced for SAP" panose="020B0609020202030204" pitchFamily="49" charset="0"/>
              </a:rPr>
              <a:t>end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9094" y="1200044"/>
            <a:ext cx="11348711" cy="484676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pl-PL" sz="1000" b="0" dirty="0" err="1">
                <a:latin typeface="Arial monospaced for SAP" panose="020B0609020202030204" pitchFamily="49" charset="0"/>
              </a:rPr>
              <a:t>Vagrant.configure</a:t>
            </a:r>
            <a:r>
              <a:rPr lang="pl-PL" sz="1000" b="0" dirty="0">
                <a:latin typeface="Arial monospaced for SAP" panose="020B0609020202030204" pitchFamily="49" charset="0"/>
              </a:rPr>
              <a:t>("2") do |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</a:t>
            </a:r>
            <a:r>
              <a:rPr lang="pl-PL" sz="1000" b="0" dirty="0">
                <a:latin typeface="Arial monospaced for SAP" panose="020B0609020202030204" pitchFamily="49" charset="0"/>
              </a:rPr>
              <a:t>|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config.vm.synced_folder</a:t>
            </a:r>
            <a:r>
              <a:rPr lang="pl-PL" sz="1000" b="0" dirty="0">
                <a:latin typeface="Arial monospaced for SAP" panose="020B0609020202030204" pitchFamily="49" charset="0"/>
              </a:rPr>
              <a:t> '.', '/</a:t>
            </a:r>
            <a:r>
              <a:rPr lang="pl-PL" sz="1000" b="0" dirty="0" err="1">
                <a:latin typeface="Arial monospaced for SAP" panose="020B0609020202030204" pitchFamily="49" charset="0"/>
              </a:rPr>
              <a:t>vagrant</a:t>
            </a:r>
            <a:r>
              <a:rPr lang="pl-PL" sz="1000" b="0" dirty="0">
                <a:latin typeface="Arial monospaced for SAP" panose="020B06090202020302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config.vm.box</a:t>
            </a:r>
            <a:r>
              <a:rPr lang="pl-PL" sz="1000" b="0" dirty="0">
                <a:latin typeface="Arial monospaced for SAP" panose="020B0609020202030204" pitchFamily="49" charset="0"/>
              </a:rPr>
              <a:t> = "</a:t>
            </a:r>
            <a:r>
              <a:rPr lang="pl-PL" sz="1000" b="0" dirty="0" err="1">
                <a:latin typeface="Arial monospaced for SAP" panose="020B0609020202030204" pitchFamily="49" charset="0"/>
              </a:rPr>
              <a:t>ubuntu</a:t>
            </a:r>
            <a:r>
              <a:rPr lang="pl-PL" sz="1000" b="0" dirty="0">
                <a:latin typeface="Arial monospaced for SAP" panose="020B0609020202030204" pitchFamily="49" charset="0"/>
              </a:rPr>
              <a:t>/xenial64"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config.vm.provision</a:t>
            </a:r>
            <a:r>
              <a:rPr lang="pl-PL" sz="1000" b="0" dirty="0">
                <a:latin typeface="Arial monospaced for SAP" panose="020B0609020202030204" pitchFamily="49" charset="0"/>
              </a:rPr>
              <a:t> :</a:t>
            </a:r>
            <a:r>
              <a:rPr lang="pl-PL" sz="1000" b="0" dirty="0" err="1">
                <a:latin typeface="Arial monospaced for SAP" panose="020B0609020202030204" pitchFamily="49" charset="0"/>
              </a:rPr>
              <a:t>shell</a:t>
            </a:r>
            <a:r>
              <a:rPr lang="pl-PL" sz="1000" b="0" dirty="0">
                <a:latin typeface="Arial monospaced for SAP" panose="020B0609020202030204" pitchFamily="49" charset="0"/>
              </a:rPr>
              <a:t>, :</a:t>
            </a:r>
            <a:r>
              <a:rPr lang="pl-PL" sz="1000" b="0" dirty="0" err="1">
                <a:latin typeface="Arial monospaced for SAP" panose="020B0609020202030204" pitchFamily="49" charset="0"/>
              </a:rPr>
              <a:t>path</a:t>
            </a:r>
            <a:r>
              <a:rPr lang="pl-PL" sz="1000" b="0" dirty="0">
                <a:latin typeface="Arial monospaced for SAP" panose="020B0609020202030204" pitchFamily="49" charset="0"/>
              </a:rPr>
              <a:t> =&gt; "somescript.sh”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config.vm.define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server</a:t>
            </a:r>
            <a:r>
              <a:rPr lang="pl-PL" sz="1000" b="0" dirty="0">
                <a:latin typeface="Arial monospaced for SAP" panose="020B0609020202030204" pitchFamily="49" charset="0"/>
              </a:rPr>
              <a:t>", autostart: </a:t>
            </a:r>
            <a:r>
              <a:rPr lang="pl-PL" sz="1000" b="0" dirty="0" err="1">
                <a:latin typeface="Arial monospaced for SAP" panose="020B0609020202030204" pitchFamily="49" charset="0"/>
              </a:rPr>
              <a:t>true</a:t>
            </a:r>
            <a:r>
              <a:rPr lang="pl-PL" sz="1000" b="0" dirty="0">
                <a:latin typeface="Arial monospaced for SAP" panose="020B0609020202030204" pitchFamily="49" charset="0"/>
              </a:rPr>
              <a:t> do |host|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host.vm.network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private_network</a:t>
            </a:r>
            <a:r>
              <a:rPr lang="pl-PL" sz="1000" b="0" dirty="0">
                <a:latin typeface="Arial monospaced for SAP" panose="020B0609020202030204" pitchFamily="49" charset="0"/>
              </a:rPr>
              <a:t>", </a:t>
            </a:r>
            <a:r>
              <a:rPr lang="pl-PL" sz="1000" b="0" dirty="0" err="1">
                <a:latin typeface="Arial monospaced for SAP" panose="020B0609020202030204" pitchFamily="49" charset="0"/>
              </a:rPr>
              <a:t>ip</a:t>
            </a:r>
            <a:r>
              <a:rPr lang="pl-PL" sz="1000" b="0" dirty="0">
                <a:latin typeface="Arial monospaced for SAP" panose="020B0609020202030204" pitchFamily="49" charset="0"/>
              </a:rPr>
              <a:t>: "10.30.30.10"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host.vm.hostname</a:t>
            </a:r>
            <a:r>
              <a:rPr lang="pl-PL" sz="1000" b="0" dirty="0">
                <a:latin typeface="Arial monospaced for SAP" panose="020B0609020202030204" pitchFamily="49" charset="0"/>
              </a:rPr>
              <a:t> = "server.example.com"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host.vm.provider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virtualbox</a:t>
            </a:r>
            <a:r>
              <a:rPr lang="pl-PL" sz="1000" b="0" dirty="0">
                <a:latin typeface="Arial monospaced for SAP" panose="020B0609020202030204" pitchFamily="49" charset="0"/>
              </a:rPr>
              <a:t>" do |v|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v.memory</a:t>
            </a:r>
            <a:r>
              <a:rPr lang="pl-PL" sz="1000" b="0" dirty="0">
                <a:latin typeface="Arial monospaced for SAP" panose="020B0609020202030204" pitchFamily="49" charset="0"/>
              </a:rPr>
              <a:t> = 3192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v.cpus</a:t>
            </a:r>
            <a:r>
              <a:rPr lang="pl-PL" sz="1000" b="0" dirty="0">
                <a:latin typeface="Arial monospaced for SAP" panose="020B0609020202030204" pitchFamily="49" charset="0"/>
              </a:rPr>
              <a:t> = 1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end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[1,].</a:t>
            </a:r>
            <a:r>
              <a:rPr lang="pl-PL" sz="1000" b="0" dirty="0" err="1">
                <a:latin typeface="Arial monospaced for SAP" panose="020B0609020202030204" pitchFamily="49" charset="0"/>
              </a:rPr>
              <a:t>each</a:t>
            </a:r>
            <a:r>
              <a:rPr lang="pl-PL" sz="1000" b="0" dirty="0">
                <a:latin typeface="Arial monospaced for SAP" panose="020B0609020202030204" pitchFamily="49" charset="0"/>
              </a:rPr>
              <a:t> do |i|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config.vm.define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dev</a:t>
            </a:r>
            <a:r>
              <a:rPr lang="pl-PL" sz="1000" b="0" dirty="0">
                <a:latin typeface="Arial monospaced for SAP" panose="020B0609020202030204" pitchFamily="49" charset="0"/>
              </a:rPr>
              <a:t>#{i}", autostart: </a:t>
            </a:r>
            <a:r>
              <a:rPr lang="pl-PL" sz="1000" b="0" dirty="0" err="1">
                <a:latin typeface="Arial monospaced for SAP" panose="020B0609020202030204" pitchFamily="49" charset="0"/>
              </a:rPr>
              <a:t>true</a:t>
            </a:r>
            <a:r>
              <a:rPr lang="pl-PL" sz="1000" b="0" dirty="0">
                <a:latin typeface="Arial monospaced for SAP" panose="020B0609020202030204" pitchFamily="49" charset="0"/>
              </a:rPr>
              <a:t> do |host|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host.vm.network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private_network</a:t>
            </a:r>
            <a:r>
              <a:rPr lang="pl-PL" sz="1000" b="0" dirty="0">
                <a:latin typeface="Arial monospaced for SAP" panose="020B0609020202030204" pitchFamily="49" charset="0"/>
              </a:rPr>
              <a:t>", </a:t>
            </a:r>
            <a:r>
              <a:rPr lang="pl-PL" sz="1000" b="0" dirty="0" err="1">
                <a:latin typeface="Arial monospaced for SAP" panose="020B0609020202030204" pitchFamily="49" charset="0"/>
              </a:rPr>
              <a:t>ip</a:t>
            </a:r>
            <a:r>
              <a:rPr lang="pl-PL" sz="1000" b="0" dirty="0">
                <a:latin typeface="Arial monospaced for SAP" panose="020B0609020202030204" pitchFamily="49" charset="0"/>
              </a:rPr>
              <a:t>: "10.30.30.2#{i}"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host.vm.hostname</a:t>
            </a:r>
            <a:r>
              <a:rPr lang="pl-PL" sz="1000" b="0" dirty="0">
                <a:latin typeface="Arial monospaced for SAP" panose="020B0609020202030204" pitchFamily="49" charset="0"/>
              </a:rPr>
              <a:t> = "</a:t>
            </a:r>
            <a:r>
              <a:rPr lang="pl-PL" sz="1000" b="0" dirty="0" err="1">
                <a:latin typeface="Arial monospaced for SAP" panose="020B0609020202030204" pitchFamily="49" charset="0"/>
              </a:rPr>
              <a:t>dev</a:t>
            </a:r>
            <a:r>
              <a:rPr lang="pl-PL" sz="1000" b="0" dirty="0">
                <a:latin typeface="Arial monospaced for SAP" panose="020B0609020202030204" pitchFamily="49" charset="0"/>
              </a:rPr>
              <a:t>#{i}.example.com"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end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[1,].</a:t>
            </a:r>
            <a:r>
              <a:rPr lang="pl-PL" sz="1000" b="0" dirty="0" err="1">
                <a:latin typeface="Arial monospaced for SAP" panose="020B0609020202030204" pitchFamily="49" charset="0"/>
              </a:rPr>
              <a:t>each</a:t>
            </a:r>
            <a:r>
              <a:rPr lang="pl-PL" sz="1000" b="0" dirty="0">
                <a:latin typeface="Arial monospaced for SAP" panose="020B0609020202030204" pitchFamily="49" charset="0"/>
              </a:rPr>
              <a:t> do |i|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config.vm.define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prod</a:t>
            </a:r>
            <a:r>
              <a:rPr lang="pl-PL" sz="1000" b="0" dirty="0">
                <a:latin typeface="Arial monospaced for SAP" panose="020B0609020202030204" pitchFamily="49" charset="0"/>
              </a:rPr>
              <a:t>#{i}", autostart: </a:t>
            </a:r>
            <a:r>
              <a:rPr lang="pl-PL" sz="1000" b="0" dirty="0" err="1">
                <a:latin typeface="Arial monospaced for SAP" panose="020B0609020202030204" pitchFamily="49" charset="0"/>
              </a:rPr>
              <a:t>true</a:t>
            </a:r>
            <a:r>
              <a:rPr lang="pl-PL" sz="1000" b="0" dirty="0">
                <a:latin typeface="Arial monospaced for SAP" panose="020B0609020202030204" pitchFamily="49" charset="0"/>
              </a:rPr>
              <a:t> do |host|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host.vm.network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private_network</a:t>
            </a:r>
            <a:r>
              <a:rPr lang="pl-PL" sz="1000" b="0" dirty="0">
                <a:latin typeface="Arial monospaced for SAP" panose="020B0609020202030204" pitchFamily="49" charset="0"/>
              </a:rPr>
              <a:t>", </a:t>
            </a:r>
            <a:r>
              <a:rPr lang="pl-PL" sz="1000" b="0" dirty="0" err="1">
                <a:latin typeface="Arial monospaced for SAP" panose="020B0609020202030204" pitchFamily="49" charset="0"/>
              </a:rPr>
              <a:t>ip</a:t>
            </a:r>
            <a:r>
              <a:rPr lang="pl-PL" sz="1000" b="0" dirty="0">
                <a:latin typeface="Arial monospaced for SAP" panose="020B0609020202030204" pitchFamily="49" charset="0"/>
              </a:rPr>
              <a:t>: "10.30.30.3#{i}"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host.vm.hostname</a:t>
            </a:r>
            <a:r>
              <a:rPr lang="pl-PL" sz="1000" b="0" dirty="0">
                <a:latin typeface="Arial monospaced for SAP" panose="020B0609020202030204" pitchFamily="49" charset="0"/>
              </a:rPr>
              <a:t> =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prod</a:t>
            </a:r>
            <a:r>
              <a:rPr lang="pl-PL" sz="1000" b="0" dirty="0">
                <a:latin typeface="Arial monospaced for SAP" panose="020B0609020202030204" pitchFamily="49" charset="0"/>
              </a:rPr>
              <a:t>#{i}.example.com"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end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Vagrantfile</a:t>
            </a:r>
            <a:r>
              <a:rPr lang="pl-PL" dirty="0"/>
              <a:t> © Tomasz Cholewa</a:t>
            </a:r>
          </a:p>
        </p:txBody>
      </p:sp>
    </p:spTree>
    <p:extLst>
      <p:ext uri="{BB962C8B-B14F-4D97-AF65-F5344CB8AC3E}">
        <p14:creationId xmlns:p14="http://schemas.microsoft.com/office/powerpoint/2010/main" val="23388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scripts?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5" b="13085"/>
          <a:stretch>
            <a:fillRect/>
          </a:stretch>
        </p:blipFill>
        <p:spPr>
          <a:xfrm>
            <a:off x="258763" y="1209675"/>
            <a:ext cx="11647487" cy="4837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26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95" y="1587206"/>
            <a:ext cx="6411812" cy="1008000"/>
          </a:xfrm>
        </p:spPr>
        <p:txBody>
          <a:bodyPr/>
          <a:lstStyle/>
          <a:p>
            <a:r>
              <a:rPr lang="pl-PL" dirty="0" err="1"/>
              <a:t>Ansible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59095" y="2794141"/>
            <a:ext cx="6411812" cy="3290136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0000"/>
                </a:solidFill>
              </a:rPr>
              <a:t>Human </a:t>
            </a:r>
            <a:r>
              <a:rPr lang="pl-PL" dirty="0" err="1">
                <a:solidFill>
                  <a:srgbClr val="FF0000"/>
                </a:solidFill>
              </a:rPr>
              <a:t>readable</a:t>
            </a:r>
            <a:endParaRPr lang="pl-PL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Declarative</a:t>
            </a:r>
            <a:endParaRPr lang="pl-PL" b="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Idempotent</a:t>
            </a:r>
            <a:r>
              <a:rPr lang="pl-PL" b="0" dirty="0"/>
              <a:t> P(P(x))=P(x)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Agentless</a:t>
            </a:r>
            <a:endParaRPr lang="pl-PL" b="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Push</a:t>
            </a:r>
            <a:r>
              <a:rPr lang="pl-PL" b="0" dirty="0"/>
              <a:t> (but </a:t>
            </a:r>
            <a:r>
              <a:rPr lang="pl-PL" b="0" dirty="0" err="1"/>
              <a:t>pull</a:t>
            </a:r>
            <a:r>
              <a:rPr lang="pl-PL" b="0" dirty="0"/>
              <a:t> </a:t>
            </a:r>
            <a:r>
              <a:rPr lang="pl-PL" b="0" dirty="0" err="1"/>
              <a:t>also</a:t>
            </a:r>
            <a:r>
              <a:rPr lang="pl-PL" b="0" dirty="0"/>
              <a:t> </a:t>
            </a:r>
            <a:r>
              <a:rPr lang="pl-PL" b="0" dirty="0" err="1"/>
              <a:t>possible</a:t>
            </a:r>
            <a:r>
              <a:rPr lang="pl-PL" b="0" dirty="0"/>
              <a:t>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Python</a:t>
            </a:r>
            <a:r>
              <a:rPr lang="pl-PL" b="0" dirty="0"/>
              <a:t> </a:t>
            </a:r>
            <a:r>
              <a:rPr lang="pl-PL" b="0" dirty="0" err="1"/>
              <a:t>based</a:t>
            </a:r>
            <a:endParaRPr lang="pl-PL" b="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/>
              <a:t>YAML + Jinja2</a:t>
            </a:r>
          </a:p>
        </p:txBody>
      </p:sp>
    </p:spTree>
    <p:extLst>
      <p:ext uri="{BB962C8B-B14F-4D97-AF65-F5344CB8AC3E}">
        <p14:creationId xmlns:p14="http://schemas.microsoft.com/office/powerpoint/2010/main" val="3978290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Ansible</a:t>
            </a:r>
            <a:endParaRPr lang="de-DE" dirty="0"/>
          </a:p>
        </p:txBody>
      </p:sp>
      <p:sp>
        <p:nvSpPr>
          <p:cNvPr id="22" name="Inhaltsplatzhalt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l-PL" dirty="0" err="1"/>
              <a:t>Playbook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 b="0" dirty="0" err="1"/>
              <a:t>Playbook.yml</a:t>
            </a:r>
            <a:endParaRPr lang="pl-PL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 b="0" dirty="0"/>
              <a:t>List of </a:t>
            </a:r>
            <a:r>
              <a:rPr lang="pl-PL" sz="1800" b="0" dirty="0" err="1"/>
              <a:t>plays</a:t>
            </a:r>
            <a:endParaRPr lang="de-DE" sz="1800" b="0" dirty="0"/>
          </a:p>
        </p:txBody>
      </p:sp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/>
              <a:t>Play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/>
              <a:t>List of target </a:t>
            </a:r>
            <a:r>
              <a:rPr lang="pl-PL" sz="1800" b="0" dirty="0" err="1"/>
              <a:t>hosts</a:t>
            </a:r>
            <a:endParaRPr lang="pl-PL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/>
              <a:t>List of </a:t>
            </a:r>
            <a:r>
              <a:rPr lang="pl-PL" sz="1800" b="0" dirty="0" err="1"/>
              <a:t>tasks</a:t>
            </a:r>
            <a:r>
              <a:rPr lang="pl-PL" sz="1800" b="0" dirty="0"/>
              <a:t> / </a:t>
            </a:r>
            <a:r>
              <a:rPr lang="pl-PL" sz="1800" b="0" dirty="0" err="1"/>
              <a:t>roles</a:t>
            </a:r>
            <a:endParaRPr lang="pl-PL" sz="1800" b="0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err="1"/>
              <a:t>Task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Declaration</a:t>
            </a:r>
            <a:r>
              <a:rPr lang="pl-PL" sz="1800" b="0" dirty="0"/>
              <a:t> of </a:t>
            </a:r>
            <a:r>
              <a:rPr lang="pl-PL" sz="1800" b="0" dirty="0" err="1"/>
              <a:t>state</a:t>
            </a:r>
            <a:endParaRPr lang="pl-PL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Use</a:t>
            </a:r>
            <a:r>
              <a:rPr lang="pl-PL" sz="1800" b="0" dirty="0"/>
              <a:t> </a:t>
            </a:r>
            <a:r>
              <a:rPr lang="pl-PL" sz="1800" b="0" dirty="0" err="1"/>
              <a:t>modules</a:t>
            </a:r>
            <a:endParaRPr lang="de-DE" sz="1800" b="0" dirty="0"/>
          </a:p>
        </p:txBody>
      </p:sp>
      <p:sp>
        <p:nvSpPr>
          <p:cNvPr id="25" name="Inhaltsplatzhalter 2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l-PL" dirty="0" err="1"/>
              <a:t>Roles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Provide</a:t>
            </a:r>
            <a:r>
              <a:rPr lang="pl-PL" sz="1800" b="0" dirty="0"/>
              <a:t> </a:t>
            </a:r>
            <a:r>
              <a:rPr lang="pl-PL" sz="1800" b="0" dirty="0" err="1"/>
              <a:t>code</a:t>
            </a:r>
            <a:r>
              <a:rPr lang="pl-PL" sz="1800" b="0" dirty="0"/>
              <a:t> re-</a:t>
            </a:r>
            <a:r>
              <a:rPr lang="pl-PL" sz="1800" b="0" dirty="0" err="1"/>
              <a:t>use</a:t>
            </a:r>
            <a:endParaRPr lang="pl-PL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Achieve</a:t>
            </a:r>
            <a:r>
              <a:rPr lang="pl-PL" sz="1800" b="0" dirty="0"/>
              <a:t> </a:t>
            </a:r>
            <a:r>
              <a:rPr lang="pl-PL" sz="1800" b="0" dirty="0" err="1"/>
              <a:t>bigger</a:t>
            </a:r>
            <a:r>
              <a:rPr lang="pl-PL" sz="1800" b="0" dirty="0"/>
              <a:t> target</a:t>
            </a:r>
            <a:endParaRPr lang="de-DE" sz="1800" b="0" dirty="0"/>
          </a:p>
        </p:txBody>
      </p:sp>
      <p:cxnSp>
        <p:nvCxnSpPr>
          <p:cNvPr id="17" name="Gerade Verbindung 16"/>
          <p:cNvCxnSpPr/>
          <p:nvPr/>
        </p:nvCxnSpPr>
        <p:spPr>
          <a:xfrm>
            <a:off x="241912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255736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6269560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9283383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1"/>
          <p:cNvSpPr txBox="1">
            <a:spLocks/>
          </p:cNvSpPr>
          <p:nvPr/>
        </p:nvSpPr>
        <p:spPr bwMode="gray">
          <a:xfrm>
            <a:off x="259093" y="4040906"/>
            <a:ext cx="11594545" cy="2539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8868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8868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738" indent="-241235" algn="l" defTabSz="1218868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737" indent="-237001" algn="l" defTabSz="1218868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858" indent="-239119" algn="l" defTabSz="1218868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879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13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744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176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>
                <a:solidFill>
                  <a:srgbClr val="FFFFFF"/>
                </a:solidFill>
              </a:rPr>
              <a:t>No </a:t>
            </a:r>
            <a:r>
              <a:rPr lang="pl-PL" sz="1800" b="0" dirty="0" err="1">
                <a:solidFill>
                  <a:srgbClr val="FFFFFF"/>
                </a:solidFill>
              </a:rPr>
              <a:t>complex</a:t>
            </a:r>
            <a:r>
              <a:rPr lang="pl-PL" sz="1800" b="0" dirty="0">
                <a:solidFill>
                  <a:srgbClr val="FFFFFF"/>
                </a:solidFill>
              </a:rPr>
              <a:t> </a:t>
            </a:r>
            <a:r>
              <a:rPr lang="pl-PL" sz="1800" b="0" dirty="0" err="1">
                <a:solidFill>
                  <a:srgbClr val="FFFFFF"/>
                </a:solidFill>
              </a:rPr>
              <a:t>branching</a:t>
            </a:r>
            <a:r>
              <a:rPr lang="pl-PL" sz="1800" b="0" dirty="0">
                <a:solidFill>
                  <a:srgbClr val="FFFFFF"/>
                </a:solidFill>
              </a:rPr>
              <a:t> (</a:t>
            </a:r>
            <a:r>
              <a:rPr lang="pl-PL" sz="1800" b="0" dirty="0" err="1">
                <a:solidFill>
                  <a:srgbClr val="FFFFFF"/>
                </a:solidFill>
              </a:rPr>
              <a:t>only</a:t>
            </a:r>
            <a:r>
              <a:rPr lang="pl-PL" sz="1800" b="0" dirty="0">
                <a:solidFill>
                  <a:srgbClr val="FFFFFF"/>
                </a:solidFill>
              </a:rPr>
              <a:t> </a:t>
            </a:r>
            <a:r>
              <a:rPr lang="pl-PL" sz="1800" b="0" dirty="0" err="1">
                <a:solidFill>
                  <a:srgbClr val="FFFFFF"/>
                </a:solidFill>
              </a:rPr>
              <a:t>simple</a:t>
            </a:r>
            <a:r>
              <a:rPr lang="pl-PL" sz="1800" b="0" dirty="0">
                <a:solidFill>
                  <a:srgbClr val="FFFFFF"/>
                </a:solidFill>
              </a:rPr>
              <a:t> </a:t>
            </a:r>
            <a:r>
              <a:rPr lang="pl-PL" sz="1800" b="0" dirty="0" err="1">
                <a:solidFill>
                  <a:srgbClr val="FFFFFF"/>
                </a:solidFill>
              </a:rPr>
              <a:t>loops</a:t>
            </a:r>
            <a:r>
              <a:rPr lang="pl-PL" sz="1800" b="0" dirty="0">
                <a:solidFill>
                  <a:srgbClr val="FFFFFF"/>
                </a:solidFill>
              </a:rPr>
              <a:t>, </a:t>
            </a:r>
            <a:r>
              <a:rPr lang="pl-PL" sz="1800" b="0" dirty="0" err="1">
                <a:solidFill>
                  <a:srgbClr val="FFFFFF"/>
                </a:solidFill>
              </a:rPr>
              <a:t>if-then</a:t>
            </a:r>
            <a:r>
              <a:rPr lang="pl-PL" sz="1800" b="0" dirty="0">
                <a:solidFill>
                  <a:srgbClr val="FFFFFF"/>
                </a:solidFill>
              </a:rPr>
              <a:t>, no </a:t>
            </a:r>
            <a:r>
              <a:rPr lang="pl-PL" sz="1800" b="0" dirty="0" err="1">
                <a:solidFill>
                  <a:srgbClr val="FFFFFF"/>
                </a:solidFill>
              </a:rPr>
              <a:t>nesting</a:t>
            </a:r>
            <a:r>
              <a:rPr lang="pl-PL" sz="1800" b="0" dirty="0">
                <a:solidFill>
                  <a:srgbClr val="FFFFFF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>
                <a:solidFill>
                  <a:srgbClr val="FFFFFF"/>
                </a:solidFill>
              </a:rPr>
              <a:t>No </a:t>
            </a:r>
            <a:r>
              <a:rPr lang="pl-PL" sz="1800" b="0" dirty="0" err="1">
                <a:solidFill>
                  <a:srgbClr val="FFFFFF"/>
                </a:solidFill>
              </a:rPr>
              <a:t>complex</a:t>
            </a:r>
            <a:r>
              <a:rPr lang="pl-PL" sz="1800" b="0" dirty="0">
                <a:solidFill>
                  <a:srgbClr val="FFFFFF"/>
                </a:solidFill>
              </a:rPr>
              <a:t> error </a:t>
            </a:r>
            <a:r>
              <a:rPr lang="pl-PL" sz="1800" b="0" dirty="0" err="1">
                <a:solidFill>
                  <a:srgbClr val="FFFFFF"/>
                </a:solidFill>
              </a:rPr>
              <a:t>handling</a:t>
            </a:r>
            <a:endParaRPr lang="pl-PL" sz="1800" b="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 err="1">
                <a:solidFill>
                  <a:schemeClr val="accent1"/>
                </a:solidFill>
              </a:rPr>
              <a:t>If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you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can’t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read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your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ansible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code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you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are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doing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it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wrong</a:t>
            </a:r>
            <a:endParaRPr lang="pl-PL" sz="1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 err="1">
                <a:solidFill>
                  <a:srgbClr val="FFFFFF"/>
                </a:solidFill>
              </a:rPr>
              <a:t>Easy</a:t>
            </a:r>
            <a:r>
              <a:rPr lang="pl-PL" sz="1800" dirty="0">
                <a:solidFill>
                  <a:srgbClr val="FFFFFF"/>
                </a:solidFill>
              </a:rPr>
              <a:t> re-</a:t>
            </a:r>
            <a:r>
              <a:rPr lang="pl-PL" sz="1800" dirty="0" err="1">
                <a:solidFill>
                  <a:srgbClr val="FFFFFF"/>
                </a:solidFill>
              </a:rPr>
              <a:t>use</a:t>
            </a:r>
            <a:r>
              <a:rPr lang="pl-PL" sz="1800" dirty="0">
                <a:solidFill>
                  <a:srgbClr val="FFFFFF"/>
                </a:solidFill>
              </a:rPr>
              <a:t> and re-</a:t>
            </a:r>
            <a:r>
              <a:rPr lang="pl-PL" sz="1800" dirty="0" err="1">
                <a:solidFill>
                  <a:srgbClr val="FFFFFF"/>
                </a:solidFill>
              </a:rPr>
              <a:t>factorization</a:t>
            </a:r>
            <a:endParaRPr lang="de-DE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4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259094" y="1200044"/>
            <a:ext cx="5016291" cy="484676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pl-PL" sz="1800" dirty="0" err="1">
                <a:latin typeface="Arial monospaced for SAP" panose="020B0609020202030204" pitchFamily="49" charset="0"/>
              </a:rPr>
              <a:t>Playbook.yml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---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- </a:t>
            </a:r>
            <a:r>
              <a:rPr lang="pl-PL" sz="1800" dirty="0" err="1">
                <a:latin typeface="Arial monospaced for SAP" panose="020B0609020202030204" pitchFamily="49" charset="0"/>
              </a:rPr>
              <a:t>hosts</a:t>
            </a:r>
            <a:r>
              <a:rPr lang="pl-PL" sz="1800" dirty="0">
                <a:latin typeface="Arial monospaced for SAP" panose="020B0609020202030204" pitchFamily="49" charset="0"/>
              </a:rPr>
              <a:t>: web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</a:t>
            </a:r>
            <a:r>
              <a:rPr lang="pl-PL" sz="1800" dirty="0" err="1">
                <a:latin typeface="Arial monospaced for SAP" panose="020B0609020202030204" pitchFamily="49" charset="0"/>
              </a:rPr>
              <a:t>vars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index_title</a:t>
            </a:r>
            <a:r>
              <a:rPr lang="pl-PL" sz="1800" dirty="0">
                <a:latin typeface="Arial monospaced for SAP" panose="020B0609020202030204" pitchFamily="49" charset="0"/>
              </a:rPr>
              <a:t>: Hello World!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</a:t>
            </a:r>
            <a:r>
              <a:rPr lang="pl-PL" sz="1800" dirty="0" err="1">
                <a:latin typeface="Arial monospaced for SAP" panose="020B0609020202030204" pitchFamily="49" charset="0"/>
              </a:rPr>
              <a:t>tasks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- </a:t>
            </a:r>
            <a:r>
              <a:rPr lang="pl-PL" sz="1800" dirty="0" err="1">
                <a:latin typeface="Arial monospaced for SAP" panose="020B0609020202030204" pitchFamily="49" charset="0"/>
              </a:rPr>
              <a:t>name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Install</a:t>
            </a:r>
            <a:r>
              <a:rPr lang="pl-PL" sz="1800" dirty="0">
                <a:latin typeface="Arial monospaced for SAP" panose="020B0609020202030204" pitchFamily="49" charset="0"/>
              </a:rPr>
              <a:t> apache2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apt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name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smtClean="0">
                <a:latin typeface="Arial monospaced for SAP" panose="020B0609020202030204" pitchFamily="49" charset="0"/>
              </a:rPr>
              <a:t>apache</a:t>
            </a:r>
            <a:r>
              <a:rPr lang="pl-PL" sz="1800" dirty="0" smtClean="0">
                <a:latin typeface="Arial monospaced for SAP" panose="020B0609020202030204" pitchFamily="49" charset="0"/>
              </a:rPr>
              <a:t>2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state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present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become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yes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- </a:t>
            </a:r>
            <a:r>
              <a:rPr lang="pl-PL" sz="1800" dirty="0" err="1">
                <a:latin typeface="Arial monospaced for SAP" panose="020B0609020202030204" pitchFamily="49" charset="0"/>
              </a:rPr>
              <a:t>name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Copy</a:t>
            </a:r>
            <a:r>
              <a:rPr lang="pl-PL" sz="1800" dirty="0">
                <a:latin typeface="Arial monospaced for SAP" panose="020B0609020202030204" pitchFamily="49" charset="0"/>
              </a:rPr>
              <a:t> </a:t>
            </a:r>
            <a:r>
              <a:rPr lang="pl-PL" sz="1800" dirty="0" err="1">
                <a:latin typeface="Arial monospaced for SAP" panose="020B0609020202030204" pitchFamily="49" charset="0"/>
              </a:rPr>
              <a:t>welcome</a:t>
            </a:r>
            <a:r>
              <a:rPr lang="pl-PL" sz="1800" dirty="0">
                <a:latin typeface="Arial monospaced for SAP" panose="020B0609020202030204" pitchFamily="49" charset="0"/>
              </a:rPr>
              <a:t> </a:t>
            </a:r>
            <a:r>
              <a:rPr lang="pl-PL" sz="1800" dirty="0" err="1">
                <a:latin typeface="Arial monospaced for SAP" panose="020B0609020202030204" pitchFamily="49" charset="0"/>
              </a:rPr>
              <a:t>page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template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src</a:t>
            </a:r>
            <a:r>
              <a:rPr lang="pl-PL" sz="1800" dirty="0">
                <a:latin typeface="Arial monospaced for SAP" panose="020B0609020202030204" pitchFamily="49" charset="0"/>
              </a:rPr>
              <a:t>: index.html.j2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dest</a:t>
            </a:r>
            <a:r>
              <a:rPr lang="pl-PL" sz="1800" dirty="0">
                <a:latin typeface="Arial monospaced for SAP" panose="020B0609020202030204" pitchFamily="49" charset="0"/>
              </a:rPr>
              <a:t>: /</a:t>
            </a:r>
            <a:r>
              <a:rPr lang="pl-PL" sz="1800" dirty="0" err="1">
                <a:latin typeface="Arial monospaced for SAP" panose="020B0609020202030204" pitchFamily="49" charset="0"/>
              </a:rPr>
              <a:t>var</a:t>
            </a:r>
            <a:r>
              <a:rPr lang="pl-PL" sz="1800" dirty="0">
                <a:latin typeface="Arial monospaced for SAP" panose="020B0609020202030204" pitchFamily="49" charset="0"/>
              </a:rPr>
              <a:t>/www/</a:t>
            </a:r>
            <a:r>
              <a:rPr lang="pl-PL" sz="1800" dirty="0" err="1">
                <a:latin typeface="Arial monospaced for SAP" panose="020B0609020202030204" pitchFamily="49" charset="0"/>
              </a:rPr>
              <a:t>html</a:t>
            </a:r>
            <a:r>
              <a:rPr lang="pl-PL" sz="1800" dirty="0">
                <a:latin typeface="Arial monospaced for SAP" panose="020B0609020202030204" pitchFamily="49" charset="0"/>
              </a:rPr>
              <a:t>/index.html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become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yes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endParaRPr lang="pl-PL" sz="1800" dirty="0">
              <a:latin typeface="Arial monospaced for SAP" panose="020B0609020202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playbook</a:t>
            </a:r>
            <a:endParaRPr lang="pl-PL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gray">
          <a:xfrm>
            <a:off x="6215603" y="1200044"/>
            <a:ext cx="5016291" cy="48467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8868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8868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738" indent="-241235" algn="l" defTabSz="1218868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737" indent="-237001" algn="l" defTabSz="1218868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858" indent="-239119" algn="l" defTabSz="1218868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879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13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744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176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Index.html.j2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&lt;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html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head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  &lt;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title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&gt;{{ 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index_title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}}&lt;/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title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&lt;/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head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&lt;body&gt;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  {{ 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ansible_managed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}}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&lt;/body&gt;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&lt;/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html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315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23037" b="-2303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43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It’s all about isolation!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45" y="801415"/>
            <a:ext cx="3859165" cy="51516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2" y="1592142"/>
            <a:ext cx="5409748" cy="3738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ight Arrow 18"/>
          <p:cNvSpPr/>
          <p:nvPr/>
        </p:nvSpPr>
        <p:spPr bwMode="gray">
          <a:xfrm>
            <a:off x="6104062" y="3155551"/>
            <a:ext cx="1205427" cy="4616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10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VM </a:t>
            </a:r>
            <a:r>
              <a:rPr lang="en-US" smtClean="0"/>
              <a:t>vs Container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057" y="1219286"/>
            <a:ext cx="6671816" cy="4599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17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95" y="284721"/>
            <a:ext cx="2364184" cy="756000"/>
          </a:xfrm>
        </p:spPr>
        <p:txBody>
          <a:bodyPr/>
          <a:lstStyle/>
          <a:p>
            <a:r>
              <a:rPr lang="en-US" smtClean="0"/>
              <a:t>Play with it!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5393" y="1400543"/>
            <a:ext cx="10357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docker</a:t>
            </a:r>
            <a:r>
              <a:rPr lang="en-US" sz="4800" dirty="0">
                <a:solidFill>
                  <a:schemeClr val="bg1"/>
                </a:solidFill>
              </a:rPr>
              <a:t> run -it --</a:t>
            </a:r>
            <a:r>
              <a:rPr lang="en-US" sz="4800" dirty="0" err="1">
                <a:solidFill>
                  <a:schemeClr val="bg1"/>
                </a:solidFill>
              </a:rPr>
              <a:t>rm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awalach</a:t>
            </a:r>
            <a:r>
              <a:rPr lang="en-US" sz="4800" dirty="0">
                <a:solidFill>
                  <a:schemeClr val="bg1"/>
                </a:solidFill>
              </a:rPr>
              <a:t>/</a:t>
            </a:r>
            <a:r>
              <a:rPr lang="en-US" sz="4800" dirty="0" err="1">
                <a:solidFill>
                  <a:schemeClr val="bg1"/>
                </a:solidFill>
              </a:rPr>
              <a:t>ninvaders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97" y="3160990"/>
            <a:ext cx="4170597" cy="2778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96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832" y="419456"/>
            <a:ext cx="109128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FROM </a:t>
            </a:r>
            <a:r>
              <a:rPr lang="en-US" sz="4400" dirty="0" err="1" smtClean="0">
                <a:solidFill>
                  <a:schemeClr val="bg1"/>
                </a:solidFill>
              </a:rPr>
              <a:t>debian:jessie</a:t>
            </a:r>
            <a:endParaRPr lang="en-US" sz="4400" dirty="0" smtClean="0">
              <a:solidFill>
                <a:schemeClr val="bg1"/>
              </a:solidFill>
            </a:endParaRP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RUN </a:t>
            </a:r>
            <a:r>
              <a:rPr lang="en-US" sz="4400" dirty="0">
                <a:solidFill>
                  <a:schemeClr val="bg1"/>
                </a:solidFill>
              </a:rPr>
              <a:t>apt-get update &amp;&amp; apt-get install -y \    </a:t>
            </a:r>
            <a:r>
              <a:rPr lang="en-US" sz="4400" dirty="0" smtClean="0">
                <a:solidFill>
                  <a:schemeClr val="bg1"/>
                </a:solidFill>
              </a:rPr>
              <a:t>		</a:t>
            </a:r>
            <a:r>
              <a:rPr lang="en-US" sz="4400" dirty="0" err="1" smtClean="0">
                <a:solidFill>
                  <a:schemeClr val="bg1"/>
                </a:solidFill>
              </a:rPr>
              <a:t>ninvaders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\  </a:t>
            </a:r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		&amp;&amp; </a:t>
            </a:r>
            <a:r>
              <a:rPr lang="en-US" sz="4400" dirty="0" err="1">
                <a:solidFill>
                  <a:schemeClr val="bg1"/>
                </a:solidFill>
              </a:rPr>
              <a:t>rm</a:t>
            </a:r>
            <a:r>
              <a:rPr lang="en-US" sz="4400" dirty="0">
                <a:solidFill>
                  <a:schemeClr val="bg1"/>
                </a:solidFill>
              </a:rPr>
              <a:t> -</a:t>
            </a:r>
            <a:r>
              <a:rPr lang="en-US" sz="4400" dirty="0" err="1">
                <a:solidFill>
                  <a:schemeClr val="bg1"/>
                </a:solidFill>
              </a:rPr>
              <a:t>rf</a:t>
            </a:r>
            <a:r>
              <a:rPr lang="en-US" sz="4400" dirty="0">
                <a:solidFill>
                  <a:schemeClr val="bg1"/>
                </a:solidFill>
              </a:rPr>
              <a:t> /</a:t>
            </a:r>
            <a:r>
              <a:rPr lang="en-US" sz="4400" dirty="0" err="1">
                <a:solidFill>
                  <a:schemeClr val="bg1"/>
                </a:solidFill>
              </a:rPr>
              <a:t>var</a:t>
            </a:r>
            <a:r>
              <a:rPr lang="en-US" sz="4400" dirty="0">
                <a:solidFill>
                  <a:schemeClr val="bg1"/>
                </a:solidFill>
              </a:rPr>
              <a:t>/lib/apt/lists</a:t>
            </a:r>
            <a:r>
              <a:rPr lang="en-US" sz="4400" dirty="0" smtClean="0">
                <a:solidFill>
                  <a:schemeClr val="bg1"/>
                </a:solidFill>
              </a:rPr>
              <a:t>/*</a:t>
            </a: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CMD </a:t>
            </a:r>
            <a:r>
              <a:rPr lang="en-US" sz="4400" dirty="0">
                <a:solidFill>
                  <a:schemeClr val="bg1"/>
                </a:solidFill>
              </a:rPr>
              <a:t>/</a:t>
            </a:r>
            <a:r>
              <a:rPr lang="en-US" sz="4400" dirty="0" err="1">
                <a:solidFill>
                  <a:schemeClr val="bg1"/>
                </a:solidFill>
              </a:rPr>
              <a:t>usr</a:t>
            </a:r>
            <a:r>
              <a:rPr lang="en-US" sz="4400" dirty="0">
                <a:solidFill>
                  <a:schemeClr val="bg1"/>
                </a:solidFill>
              </a:rPr>
              <a:t>/games/</a:t>
            </a:r>
            <a:r>
              <a:rPr lang="en-US" sz="4400" dirty="0" err="1">
                <a:solidFill>
                  <a:schemeClr val="bg1"/>
                </a:solidFill>
              </a:rPr>
              <a:t>nInvaders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079" y="3648591"/>
            <a:ext cx="2863121" cy="250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for you: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52" r="-575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5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89" y="1335406"/>
            <a:ext cx="3477881" cy="510145"/>
          </a:xfrm>
        </p:spPr>
        <p:txBody>
          <a:bodyPr/>
          <a:lstStyle/>
          <a:p>
            <a:r>
              <a:rPr lang="en-US" dirty="0" smtClean="0"/>
              <a:t>What you will need: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build -t me/</a:t>
            </a:r>
            <a:r>
              <a:rPr lang="en-US" dirty="0" err="1"/>
              <a:t>myawsomeimage</a:t>
            </a:r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11495" y="4684945"/>
            <a:ext cx="11163700" cy="15565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411495" y="2144509"/>
            <a:ext cx="11163700" cy="14791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7860965" y="1333626"/>
            <a:ext cx="3505292" cy="599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you may need: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push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docer</a:t>
            </a:r>
            <a:r>
              <a:rPr lang="en-US" dirty="0"/>
              <a:t> pull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</p:txBody>
      </p:sp>
      <p:pic>
        <p:nvPicPr>
          <p:cNvPr id="15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r="7835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64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more interesting?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605581" y="152865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Ports:</a:t>
            </a:r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-p 8080:80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632992" y="3726776"/>
            <a:ext cx="11163700" cy="16549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Volumes:</a:t>
            </a:r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-p 8080:80 </a:t>
            </a:r>
            <a:r>
              <a:rPr lang="en-US" dirty="0" smtClean="0"/>
              <a:t>\</a:t>
            </a:r>
          </a:p>
          <a:p>
            <a:r>
              <a:rPr lang="en-US" dirty="0" smtClean="0"/>
              <a:t>     -</a:t>
            </a:r>
            <a:r>
              <a:rPr lang="en-US" dirty="0"/>
              <a:t>v /some/content:/</a:t>
            </a:r>
            <a:r>
              <a:rPr lang="en-US" dirty="0" err="1" smtClean="0"/>
              <a:t>usr</a:t>
            </a:r>
            <a:r>
              <a:rPr lang="en-US" dirty="0" smtClean="0"/>
              <a:t>/share/</a:t>
            </a:r>
            <a:r>
              <a:rPr lang="en-US" dirty="0" err="1" smtClean="0"/>
              <a:t>nginx</a:t>
            </a:r>
            <a:r>
              <a:rPr lang="en-US" dirty="0" smtClean="0"/>
              <a:t>/</a:t>
            </a:r>
            <a:r>
              <a:rPr lang="en-US" dirty="0" err="1" smtClean="0"/>
              <a:t>html:ro</a:t>
            </a:r>
            <a:r>
              <a:rPr lang="en-US" dirty="0" smtClean="0"/>
              <a:t> \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err="1" smtClean="0"/>
              <a:t>nginx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gray">
          <a:xfrm>
            <a:off x="471455" y="22059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up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71455" y="3371199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remove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7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230832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GSBC #27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Renesans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programowania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funkcyjnego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GSBC 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#26 Machine learning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 descr="Screen Shot 2017-02-28 at 08.21.02[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8" y="904875"/>
            <a:ext cx="2663825" cy="522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011" y="1228725"/>
            <a:ext cx="8069166" cy="470898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Pierwsza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konferencja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6 </a:t>
            </a:r>
            <a:r>
              <a:rPr lang="en-US" sz="24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Kwietnia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2017, start 17:30</a:t>
            </a:r>
            <a:endParaRPr lang="en-US" sz="2400" b="1" kern="0" dirty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 we have created 360 client customer view using graph,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nosql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and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microservice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architecture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400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Kolejne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wydarzenia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jeszcze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tym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roku</a:t>
            </a: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File:&lt;strong&gt;Facebook&lt;/strong&gt; icon 2013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3778250"/>
            <a:ext cx="502865" cy="508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5569" y="3764516"/>
            <a:ext cx="29483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Gliwice</a:t>
            </a:r>
          </a:p>
        </p:txBody>
      </p:sp>
      <p:pic>
        <p:nvPicPr>
          <p:cNvPr id="12" name="Picture 11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985" y="4361180"/>
            <a:ext cx="789455" cy="7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5175" y="4476750"/>
            <a:ext cx="5165544" cy="461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http://hackingliwice.pl</a:t>
            </a:r>
            <a:endParaRPr lang="en-US" sz="2400" b="1" kern="0">
              <a:solidFill>
                <a:srgbClr val="F0AB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99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Content Placeholder 2" descr="Fijałkowski - FPR_2551_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021080" y="715587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9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1288"/>
              <a:gd name="adj2" fmla="val -83605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63552" y="3691923"/>
            <a:ext cx="2859837" cy="2329779"/>
            <a:chOff x="8763552" y="3691923"/>
            <a:chExt cx="2859837" cy="2329779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763552" y="3691923"/>
              <a:ext cx="2859837" cy="2329779"/>
            </a:xfrm>
            <a:prstGeom prst="wedgeRoundRectCallout">
              <a:avLst>
                <a:gd name="adj1" fmla="val -18461"/>
                <a:gd name="adj2" fmla="val -90632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0" name="Picture 9" descr="clees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7396" y="3886428"/>
              <a:ext cx="2597665" cy="18703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33" y="715114"/>
            <a:ext cx="2539947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2384"/>
              <a:gd name="adj2" fmla="val -8950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0592" y="3645419"/>
            <a:ext cx="3472007" cy="2951052"/>
            <a:chOff x="840592" y="3645419"/>
            <a:chExt cx="3472007" cy="2951052"/>
          </a:xfrm>
        </p:grpSpPr>
        <p:sp>
          <p:nvSpPr>
            <p:cNvPr id="2" name="Rounded Rectangular Callout 1"/>
            <p:cNvSpPr/>
            <p:nvPr/>
          </p:nvSpPr>
          <p:spPr bwMode="gray">
            <a:xfrm>
              <a:off x="840592" y="3645419"/>
              <a:ext cx="3472007" cy="2951052"/>
            </a:xfrm>
            <a:prstGeom prst="wedgeRoundRectCallout">
              <a:avLst>
                <a:gd name="adj1" fmla="val -20463"/>
                <a:gd name="adj2" fmla="val -70457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" name="Picture 4" descr="offic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42" y="3854250"/>
              <a:ext cx="3048000" cy="2489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1187</Words>
  <Application>Microsoft Macintosh PowerPoint</Application>
  <PresentationFormat>Custom</PresentationFormat>
  <Paragraphs>273</Paragraphs>
  <Slides>35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Hackin' Gliwice</vt:lpstr>
      <vt:lpstr>What is DevOps anyway?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Virtualization menagerie</vt:lpstr>
      <vt:lpstr>PowerPoint Presentation</vt:lpstr>
      <vt:lpstr>Vagrant</vt:lpstr>
      <vt:lpstr>Vagrant for DevOps</vt:lpstr>
      <vt:lpstr>Minimal Vagrantfile</vt:lpstr>
      <vt:lpstr>More complex Vagrantfile © Tomasz Cholewa</vt:lpstr>
      <vt:lpstr>Shell scripts?</vt:lpstr>
      <vt:lpstr>Ansible</vt:lpstr>
      <vt:lpstr>Ansible</vt:lpstr>
      <vt:lpstr>Example playbook</vt:lpstr>
      <vt:lpstr>Docker</vt:lpstr>
      <vt:lpstr>Containers? </vt:lpstr>
      <vt:lpstr>It’s all about isolation!</vt:lpstr>
      <vt:lpstr>VM vs Container</vt:lpstr>
      <vt:lpstr>Play with it!</vt:lpstr>
      <vt:lpstr>PowerPoint Presentation</vt:lpstr>
      <vt:lpstr>Task for you: </vt:lpstr>
      <vt:lpstr>What you will need:</vt:lpstr>
      <vt:lpstr>Something more interesting?</vt:lpstr>
      <vt:lpstr>Compose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404</cp:revision>
  <dcterms:created xsi:type="dcterms:W3CDTF">2014-07-14T15:12:49Z</dcterms:created>
  <dcterms:modified xsi:type="dcterms:W3CDTF">2017-03-13T11:02:09Z</dcterms:modified>
  <cp:category/>
</cp:coreProperties>
</file>